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4"/>
  </p:sld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64" r:id="rId12"/>
    <p:sldId id="265" r:id="rId13"/>
    <p:sldId id="267" r:id="rId14"/>
    <p:sldId id="266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E9EEA-01B1-46F4-9F22-ADCBD645873C}" v="30" dt="2023-06-11T09:54:29.446"/>
    <p1510:client id="{65C39795-C203-4B43-874C-F74F4DAFAC96}" v="24" dt="2023-06-11T10:39:48.333"/>
    <p1510:client id="{BBD7C8DC-D426-431E-801D-FCFC8FC6FC0C}" v="525" dt="2023-06-11T10:36:02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theme" Target="theme/theme1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viewProps" Target="viewProp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microsoft.com/office/2015/10/relationships/revisionInfo" Target="revisionInfo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presProps" Target="presProp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tableStyles" Target="tableStyles.xml" Id="rId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8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86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8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69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7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17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00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55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68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1283BB-3901-431F-AEA9-FCF92D6B654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8CF173-2134-4C22-945B-75FFBADA0AF0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D67A2-1B55-4D8F-9C33-4B04F6D4A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030" y="1662864"/>
            <a:ext cx="8911026" cy="2098226"/>
          </a:xfrm>
        </p:spPr>
        <p:txBody>
          <a:bodyPr>
            <a:noAutofit/>
          </a:bodyPr>
          <a:lstStyle/>
          <a:p>
            <a:r>
              <a:rPr lang="pl-PL" sz="5400" b="1" dirty="0"/>
              <a:t>Jadwiga Piłsudska-Jaraczewska </a:t>
            </a:r>
            <a:br>
              <a:rPr lang="pl-PL" sz="5400" b="1" dirty="0"/>
            </a:br>
            <a:br>
              <a:rPr lang="pl-PL" sz="5400" b="1" dirty="0"/>
            </a:br>
            <a:r>
              <a:rPr lang="pl-PL" sz="2400" dirty="0"/>
              <a:t>Second </a:t>
            </a:r>
            <a:r>
              <a:rPr lang="pl-PL" sz="2400" dirty="0" err="1"/>
              <a:t>Officer</a:t>
            </a:r>
            <a:r>
              <a:rPr lang="pl-PL" sz="2400" dirty="0"/>
              <a:t>  - </a:t>
            </a:r>
            <a:r>
              <a:rPr lang="pl-PL" sz="2400" dirty="0" err="1">
                <a:ea typeface="+mj-lt"/>
                <a:cs typeface="+mj-lt"/>
              </a:rPr>
              <a:t>Air</a:t>
            </a:r>
            <a:r>
              <a:rPr lang="pl-PL" sz="2400" dirty="0">
                <a:ea typeface="+mj-lt"/>
                <a:cs typeface="+mj-lt"/>
              </a:rPr>
              <a:t> Transport </a:t>
            </a:r>
            <a:r>
              <a:rPr lang="pl-PL" sz="2400" dirty="0" err="1">
                <a:ea typeface="+mj-lt"/>
                <a:cs typeface="+mj-lt"/>
              </a:rPr>
              <a:t>Auxiliary</a:t>
            </a:r>
            <a:endParaRPr lang="pl-PL" sz="2400" dirty="0" err="1">
              <a:cs typeface="Calibri Ligh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C3CE7A-98D8-4018-9BF4-FA5F2EEF4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i="1"/>
              <a:t>			</a:t>
            </a:r>
          </a:p>
          <a:p>
            <a:endParaRPr lang="pl-PL" i="1"/>
          </a:p>
          <a:p>
            <a:r>
              <a:rPr lang="pl-PL" i="1"/>
              <a:t>					</a:t>
            </a:r>
            <a:r>
              <a:rPr lang="pl-PL" sz="2800" i="1"/>
              <a:t>„Jakie te latanie jest piękne!”</a:t>
            </a:r>
            <a:endParaRPr lang="pl-PL" i="1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269" y="300232"/>
            <a:ext cx="2138683" cy="3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8AA648-F3A4-4387-ADEE-F88F033E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Wojna-emigracja-służba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F68CDC-DCE2-4DA9-AA55-2CFE3FDBC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Odeszła ze służby 20 stycznia 1944 roku w stopniu Second Oficera (odpowiednik porucznika).</a:t>
            </a:r>
          </a:p>
          <a:p>
            <a:pPr algn="just"/>
            <a:r>
              <a:rPr lang="pl-PL"/>
              <a:t>Za służbę w powietrzu została odznaczona Brązowym Krzyżem Zasługi z Mieczami oraz Medalem Lotniczym.</a:t>
            </a:r>
          </a:p>
          <a:p>
            <a:pPr algn="just"/>
            <a:r>
              <a:rPr lang="pl-PL"/>
              <a:t>W ciągu służby ogółem dostarczyła około 230 samolotów 21 różnych typów, od prostych samolotów szkolnych, aż po najnowocześniejsze myśliwce </a:t>
            </a:r>
            <a:r>
              <a:rPr lang="pl-PL" err="1"/>
              <a:t>Spitfire</a:t>
            </a:r>
            <a:r>
              <a:rPr lang="pl-PL"/>
              <a:t> czy też Mustang.</a:t>
            </a:r>
            <a:endParaRPr lang="pl-PL">
              <a:cs typeface="Calibri"/>
            </a:endParaRPr>
          </a:p>
          <a:p>
            <a:pPr algn="just"/>
            <a:r>
              <a:rPr lang="pl-PL"/>
              <a:t>Jej łączny nalot wyniósł 312 godzin i 35 minut.</a:t>
            </a:r>
          </a:p>
          <a:p>
            <a:pPr algn="just"/>
            <a:r>
              <a:rPr lang="pl-PL"/>
              <a:t>Podczas półtorarocznej służby w ATA nie miała żadnego wypadku lotniczego ani nie uszkodziła  żadnego samolotu.</a:t>
            </a:r>
          </a:p>
        </p:txBody>
      </p:sp>
    </p:spTree>
    <p:extLst>
      <p:ext uri="{BB962C8B-B14F-4D97-AF65-F5344CB8AC3E}">
        <p14:creationId xmlns:p14="http://schemas.microsoft.com/office/powerpoint/2010/main" val="391233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2D183-3054-4182-A102-A66A50A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Wojna-emigracja-służba</a:t>
            </a:r>
            <a:endParaRPr lang="pl-PL">
              <a:latin typeface="Arial Black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C41675-7852-4491-83C8-34A8532CF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6334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/>
              <a:t>W opinii wystawionej przez brytyjskich przełożonych oceniono ją jako: </a:t>
            </a:r>
            <a:r>
              <a:rPr lang="pl-PL" i="1"/>
              <a:t>„niezwykle obiecującą pilotkę o umiejętnościach powyżej przeciętnej”.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 Sama Jadwiga Piłsudska o swoim lataniu mówiła: </a:t>
            </a:r>
            <a:endParaRPr lang="pl-PL" i="1">
              <a:cs typeface="Calibri"/>
            </a:endParaRPr>
          </a:p>
          <a:p>
            <a:pPr marL="0" indent="0">
              <a:buNone/>
            </a:pPr>
            <a:r>
              <a:rPr lang="pl-PL" i="1"/>
              <a:t>„Bo przecież w normalnych warunkach latanie było dla nas w Polsce największą przyjemnością  a dzisiaj, w czasie wojny, ta przyjemność jest naszą pracą wojenną”</a:t>
            </a:r>
            <a:endParaRPr lang="pl-PL">
              <a:cs typeface="Calibri"/>
            </a:endParaRPr>
          </a:p>
          <a:p>
            <a:endParaRPr lang="pl-PL" i="1"/>
          </a:p>
          <a:p>
            <a:endParaRPr lang="pl-PL" i="1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66" y="1982754"/>
            <a:ext cx="4637867" cy="34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7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307CD-A2AE-4580-999F-73E31608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 panose="020B0A04020102020204" pitchFamily="34" charset="0"/>
              </a:rPr>
              <a:t>Życie na obczyźnie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ED396E-E7B5-404E-A464-F9B961429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Po zwolnieniu ze służby podjęła przerwane studia tym razem w Polskiej Szkole Architektury przy Uniwersytecie w Liverpoolu. Ukończyła je uzyskując w 1946 roku tytuł inżyniera architekta.</a:t>
            </a:r>
          </a:p>
          <a:p>
            <a:pPr algn="just"/>
            <a:r>
              <a:rPr lang="pl-PL"/>
              <a:t>Studiowała także urbanistykę i socjologię. </a:t>
            </a:r>
          </a:p>
          <a:p>
            <a:pPr algn="just"/>
            <a:r>
              <a:rPr lang="pl-PL"/>
              <a:t>Projektowała domy i pracowała w Wydziale Urbanistyki i Planowania Zarządu Miejskiego w Londynie.</a:t>
            </a:r>
          </a:p>
          <a:p>
            <a:pPr algn="just"/>
            <a:r>
              <a:rPr lang="pl-PL">
                <a:cs typeface="Calibri" panose="020F0502020204030204"/>
              </a:rPr>
              <a:t>Po zakończeniu wojny pozostała  w Wielkiej Brytanii jako uchodźca polityczny.</a:t>
            </a:r>
            <a:endParaRPr lang="en-US">
              <a:cs typeface="Calibri" panose="020F0502020204030204"/>
            </a:endParaRPr>
          </a:p>
          <a:p>
            <a:pPr algn="just"/>
            <a:r>
              <a:rPr lang="pl-PL">
                <a:cs typeface="Calibri" panose="020F0502020204030204"/>
              </a:rPr>
              <a:t>Nigdy nie przyjęła brytyjskiego obywatelstwa.</a:t>
            </a:r>
            <a:endParaRPr lang="en-US">
              <a:cs typeface="Calibri" panose="020F0502020204030204"/>
            </a:endParaRPr>
          </a:p>
          <a:p>
            <a:pPr algn="just"/>
            <a:r>
              <a:rPr lang="pl-PL">
                <a:cs typeface="Calibri" panose="020F0502020204030204"/>
              </a:rPr>
              <a:t>Posługiwała się tzw. paszportem Nansena – dokumentem nadawanym uchodźcom honorowanym wówczas we wszystkich krajach – poza Polską.</a:t>
            </a:r>
            <a:endParaRPr lang="en-US">
              <a:cs typeface="Calibri" panose="020F0502020204030204"/>
            </a:endParaRPr>
          </a:p>
          <a:p>
            <a:pPr algn="just"/>
            <a:r>
              <a:rPr lang="pl-PL">
                <a:cs typeface="Calibri" panose="020F0502020204030204"/>
              </a:rPr>
              <a:t>W 1944 roku poślubiła kpt. Andrzeja Jaraczewskiego,  oficera Marynarki Wojennej.</a:t>
            </a:r>
            <a:endParaRPr lang="en-US">
              <a:cs typeface="Calibri" panose="020F0502020204030204"/>
            </a:endParaRPr>
          </a:p>
          <a:p>
            <a:pPr algn="just"/>
            <a:endParaRPr lang="pl-PL">
              <a:cs typeface="Calibri" panose="020F0502020204030204"/>
            </a:endParaRPr>
          </a:p>
          <a:p>
            <a:endParaRPr lang="pl-P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07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5D891-BF74-410D-9E55-F1257C37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Życie na obczyźnie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9CDF92-22C3-4B20-AD37-855E8C55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34785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W latach późniejszych otworzyła wraz z mężem  firmę produkującą meble własnego projektu.</a:t>
            </a:r>
          </a:p>
          <a:p>
            <a:pPr algn="just"/>
            <a:r>
              <a:rPr lang="pl-PL"/>
              <a:t>Po powstaniu „Solidarności” i wprowadzeniu w Polsce stanu wojennego organizowała pomoc dla solidarnościowego podziemia, podejmowała działania na rzecz uwolnienia więźniów politycznych.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78" y="2007246"/>
            <a:ext cx="2508379" cy="35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0181F7-B609-46EA-9691-B3819816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 panose="020B0A04020102020204" pitchFamily="34" charset="0"/>
              </a:rPr>
              <a:t>Ponownie w kraju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5A041-4F51-4B2C-9D35-892CCAC0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47848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/>
              <a:t>Jesienią 1990 roku Jadwiga Piłsudska-Jaraczewska podjęła decyzję o powrocie do Polski.</a:t>
            </a:r>
          </a:p>
          <a:p>
            <a:r>
              <a:rPr lang="pl-PL"/>
              <a:t>Po 51 latach ponownie zamieszkała w Warszawie.</a:t>
            </a:r>
          </a:p>
          <a:p>
            <a:r>
              <a:rPr lang="pl-PL"/>
              <a:t>Wraz z siostrą i dziećmi założyła Fundację Rodziny Józefa Piłsudskiego.</a:t>
            </a:r>
          </a:p>
          <a:p>
            <a:r>
              <a:rPr lang="pl-PL"/>
              <a:t>Dzięki jej staraniom dworek </a:t>
            </a:r>
            <a:r>
              <a:rPr lang="pl-PL" err="1"/>
              <a:t>Milusin</a:t>
            </a:r>
            <a:r>
              <a:rPr lang="pl-PL"/>
              <a:t> w Sulejówku został wyremontowana oraz utworzone zostało tam Muzeum Józefa Piłsudskiego.</a:t>
            </a:r>
          </a:p>
          <a:p>
            <a:r>
              <a:rPr lang="pl-PL"/>
              <a:t>Działała aktywnie w Stowarzyszeniu Seniorów Lotnictwa.</a:t>
            </a:r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endParaRPr lang="pl-PL"/>
          </a:p>
        </p:txBody>
      </p:sp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800C2CBC-FBD5-C41C-F137-552FFE5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343" y="1891733"/>
            <a:ext cx="2743200" cy="30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B9A13C-2937-4B02-B68E-36DBA304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Ponownie w kraju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E5AEE6-63D4-4A71-9EE9-DA1968A4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5245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/>
              <a:t>W 2008 r. Jadwiga Piłsudska-Jaraczewska została odznaczona przez Prezydenta Rzeczypospolitej Polskiej Krzyżem Komandorskim Orderu Odrodzenia Polski za:</a:t>
            </a:r>
          </a:p>
          <a:p>
            <a:r>
              <a:rPr lang="pl-PL"/>
              <a:t> „</a:t>
            </a:r>
            <a:r>
              <a:rPr lang="pl-PL" i="1"/>
              <a:t>bohaterską postawę i męstwo wykazane podczas II wojny światowej, za wybitne zasługi w popularyzowaniu historii i tradycji Narodu Polskiego oraz pielęgnowanie pamięci o dokonaniach Marszałka Józefa Piłsudskiego”.</a:t>
            </a: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41" y="2734434"/>
            <a:ext cx="3400970" cy="2543998"/>
          </a:xfrm>
          <a:prstGeom prst="rect">
            <a:avLst/>
          </a:prstGeom>
        </p:spPr>
      </p:pic>
      <p:pic>
        <p:nvPicPr>
          <p:cNvPr id="5" name="Obraz 5" descr="Obraz zawierający osoba, okno, człowiek, patrzenie&#10;&#10;Opis wygenerowany automatycznie">
            <a:extLst>
              <a:ext uri="{FF2B5EF4-FFF2-40B4-BE49-F238E27FC236}">
                <a16:creationId xmlns:a16="http://schemas.microsoft.com/office/drawing/2014/main" id="{75F95463-825C-8449-DEE5-90B1405B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86" y="4089731"/>
            <a:ext cx="3091542" cy="22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E7EAF4-57FD-449A-9FEA-E4EE04E8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Ponownie w kraju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7A0BC-695B-4280-B0C1-79BCAB0B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9931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/>
              <a:t>Jadwiga Piłsudska – Jaraczewska</a:t>
            </a:r>
          </a:p>
          <a:p>
            <a:r>
              <a:rPr lang="pl-PL"/>
              <a:t>zmarła 16 listopada 2014 r. w Warszawie. </a:t>
            </a:r>
          </a:p>
          <a:p>
            <a:r>
              <a:rPr lang="pl-PL"/>
              <a:t>Miała 94 lata. Spoczęła na Starych Powązkach.</a:t>
            </a:r>
            <a:endParaRPr lang="pl-PL">
              <a:cs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7" y="2274434"/>
            <a:ext cx="5186609" cy="34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 panose="020B0A04020102020204" pitchFamily="34" charset="0"/>
              </a:rPr>
              <a:t>Bibliografia</a:t>
            </a:r>
            <a:r>
              <a:rPr lang="pl-PL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55000" lnSpcReduction="20000"/>
          </a:bodyPr>
          <a:lstStyle/>
          <a:p>
            <a:r>
              <a:rPr lang="pl-PL" dirty="0"/>
              <a:t>http://pilsudski.jcom.pl/foto/Jadwiga/wojna.pdf</a:t>
            </a:r>
            <a:endParaRPr lang="pl-PL"/>
          </a:p>
          <a:p>
            <a:r>
              <a:rPr lang="pl-PL" dirty="0"/>
              <a:t>https://dlapilota.pl/wiadomosci/muzeumpilsudskipl/zmarla-pilot-jadwiga-pilsudska-jaraczewska</a:t>
            </a:r>
            <a:endParaRPr lang="pl-PL"/>
          </a:p>
          <a:p>
            <a:r>
              <a:rPr lang="pl-PL" dirty="0"/>
              <a:t>https://dlapilota.pl/wiadomosci/muzeumpilsudskipl/rocznica-urodzin-pilotki-jadwigi-pilsudskiej-jaraczewskiej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https://aeroklub.waw.pl/jadwiga-pilsudska-jaraczewska-czy-wiecie-ze/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https://www.polishairforce.pl/pilsudska.html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https://www.polskieradio.pl/39/156/Artykul/1047337,14-lutego-1919-Wybuch-wojny-polskobolszewickiej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https://dzieje.pl/aktualnosci/jadwiga-pilsudska-jaraczewska-spoczela-na-warszawskich-powazkach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http://pilsudski.jcom.pl/Jadwiga%20Pilsudska-Jaraczewska.html?i=1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https://www.newsweek.pl/polska/zmarla-jadwiga-pilsudska-jaraczewska-corka-jozefa-pilsudskiego/55h8w6j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https://muzeumpilsudski.pl/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/>
              <a:t>T. J. Krzystek „Personel Polskich Sił Powietrznych w Wielkiej Brytanii w latach 1940–1947 łącznie z Pomocniczą Lotniczą Służbą Kobiet (PLSK-WAFF)”, Agencja Lotnicza ALTAIR – Krajowa Rada Lotnicza, Warszawa 2007. </a:t>
            </a:r>
          </a:p>
          <a:p>
            <a:r>
              <a:rPr lang="pl-PL" dirty="0"/>
              <a:t>Ziółkowski J. „Te wspaniałe kobiety”, Wydawnictwo Adam Marszałek, Toruń 2003 </a:t>
            </a:r>
          </a:p>
          <a:p>
            <a:r>
              <a:rPr lang="pl-PL" dirty="0"/>
              <a:t>Krzysztof Kubala, „Skrzydlate damy: cztery Polki z </a:t>
            </a:r>
            <a:r>
              <a:rPr lang="pl-PL" dirty="0" err="1"/>
              <a:t>Air</a:t>
            </a:r>
            <a:r>
              <a:rPr lang="pl-PL" dirty="0"/>
              <a:t> Transport </a:t>
            </a:r>
            <a:r>
              <a:rPr lang="pl-PL" dirty="0" err="1"/>
              <a:t>Auxiliary</a:t>
            </a:r>
            <a:r>
              <a:rPr lang="pl-PL" dirty="0"/>
              <a:t>”, Fundacja Historyczna Lotnictwa Polskiego, Warszawa 2019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19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 panose="020B0A04020102020204" pitchFamily="34" charset="0"/>
              </a:rPr>
              <a:t>Quiz – Zapraszamy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1801"/>
          </a:xfrm>
        </p:spPr>
        <p:txBody>
          <a:bodyPr>
            <a:normAutofit fontScale="85000" lnSpcReduction="20000"/>
          </a:bodyPr>
          <a:lstStyle/>
          <a:p>
            <a:r>
              <a:rPr lang="pl-PL"/>
              <a:t>1. Kiedy urodziła się Jadwiga Piłsudska?                                             5. Gdzie zaczęła studiować w Londynie? </a:t>
            </a:r>
          </a:p>
          <a:p>
            <a:r>
              <a:rPr lang="pl-PL"/>
              <a:t>a) 18 lutego 1920                                                                                    6. Jaki miała stopień gdy odeszła ze służy?</a:t>
            </a:r>
          </a:p>
          <a:p>
            <a:r>
              <a:rPr lang="pl-PL"/>
              <a:t>b) 19 maja 1918                                                                                            a) kapitan</a:t>
            </a:r>
          </a:p>
          <a:p>
            <a:r>
              <a:rPr lang="pl-PL"/>
              <a:t>c) 28 lutego 1920                                                                                          b) sierżant</a:t>
            </a:r>
          </a:p>
          <a:p>
            <a:r>
              <a:rPr lang="pl-PL"/>
              <a:t>d) 29 września 1934                                                                                     c) porucznik  </a:t>
            </a:r>
          </a:p>
          <a:p>
            <a:r>
              <a:rPr lang="pl-PL"/>
              <a:t>2. W jakim wieku zaczęła się interesować lotnictwem?                         d) major</a:t>
            </a:r>
          </a:p>
          <a:p>
            <a:r>
              <a:rPr lang="pl-PL"/>
              <a:t>a) 14                                                                                                          7. Czym została odznaczona za swoją służbę?</a:t>
            </a:r>
          </a:p>
          <a:p>
            <a:r>
              <a:rPr lang="pl-PL"/>
              <a:t>b) 12                                                                                                          8. Jaką opinie wystawili jej brytyjscy przełożeni?</a:t>
            </a:r>
          </a:p>
          <a:p>
            <a:r>
              <a:rPr lang="pl-PL"/>
              <a:t>c) 18                                                                                                          9. Kiedy zmarła Jadwiga Piłsudska?</a:t>
            </a:r>
          </a:p>
          <a:p>
            <a:r>
              <a:rPr lang="pl-PL"/>
              <a:t>d) 7                                                                                                                   a) 2010</a:t>
            </a:r>
          </a:p>
          <a:p>
            <a:r>
              <a:rPr lang="pl-PL"/>
              <a:t>3. Gdzie starał się dostać po dotarciu do Londynu?                                 b) 1990</a:t>
            </a:r>
          </a:p>
          <a:p>
            <a:r>
              <a:rPr lang="pl-PL"/>
              <a:t>4. Gdzie zaczęła studiować w Londynie?                                                    c) 2014 </a:t>
            </a:r>
          </a:p>
        </p:txBody>
      </p:sp>
    </p:spTree>
    <p:extLst>
      <p:ext uri="{BB962C8B-B14F-4D97-AF65-F5344CB8AC3E}">
        <p14:creationId xmlns:p14="http://schemas.microsoft.com/office/powerpoint/2010/main" val="317766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>
                <a:latin typeface="Arial Black" panose="020B0A04020102020204" pitchFamily="34" charset="0"/>
              </a:rPr>
              <a:t>Dziękujemy za uwagę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989050" y="5128965"/>
            <a:ext cx="220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Mikołaj </a:t>
            </a:r>
            <a:r>
              <a:rPr lang="pl-PL" err="1"/>
              <a:t>Struciński</a:t>
            </a:r>
            <a:r>
              <a:rPr lang="pl-PL"/>
              <a:t> </a:t>
            </a:r>
          </a:p>
          <a:p>
            <a:r>
              <a:rPr lang="pl-PL"/>
              <a:t>Jakub Mróz</a:t>
            </a:r>
          </a:p>
          <a:p>
            <a:r>
              <a:rPr lang="pl-PL"/>
              <a:t>Bartosz Brzóska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43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CDBFB-D2A8-4D59-9135-C0ADE354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 panose="020B0A04020102020204" pitchFamily="34" charset="0"/>
              </a:rPr>
              <a:t>Młodość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BCEB1-3287-4804-9F72-1D604868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Jadwiga Piłsudska-Jaraczewska z domu Piłsudska urodziła się 28 lutego 1920 roku w Warszawie, jako córka Józefa Piłsudskiego – Marszałka Polski i Aleksandry Piłsudskiej z domu Szczerbińskiej.</a:t>
            </a:r>
          </a:p>
          <a:p>
            <a:pPr algn="just"/>
            <a:r>
              <a:rPr lang="pl-PL"/>
              <a:t>Wychowywała się w Warszawie i Sulejówku.</a:t>
            </a:r>
          </a:p>
          <a:p>
            <a:pPr algn="just"/>
            <a:r>
              <a:rPr lang="pl-PL"/>
              <a:t>Rozpoczęła naukę w szkole powszechnej prowadzonej przez Stowarzyszenie Rodzina Wojskowa a następnie uczęszczała do Prywatnego Gimnazjum Żeńskiego Wandy z </a:t>
            </a:r>
            <a:r>
              <a:rPr lang="pl-PL" err="1"/>
              <a:t>Posseltów</a:t>
            </a:r>
            <a:r>
              <a:rPr lang="pl-PL"/>
              <a:t> </a:t>
            </a:r>
            <a:r>
              <a:rPr lang="pl-PL" err="1"/>
              <a:t>Sztachmajerowej</a:t>
            </a:r>
            <a:r>
              <a:rPr lang="pl-PL"/>
              <a:t>.</a:t>
            </a:r>
          </a:p>
          <a:p>
            <a:pPr algn="just"/>
            <a:r>
              <a:rPr lang="pl-PL"/>
              <a:t>W 1939 roku uzyskała świadectwo dojrzałości.</a:t>
            </a:r>
            <a:endParaRPr lang="pl-PL">
              <a:cs typeface="Calibri"/>
            </a:endParaRPr>
          </a:p>
          <a:p>
            <a:pPr algn="just"/>
            <a:endParaRPr lang="pl-PL">
              <a:cs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98" y="3889241"/>
            <a:ext cx="4710951" cy="26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370B4-E7B1-4B32-B049-679C4316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Młodość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1DC11D-8250-4650-B169-7AC7E958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7478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Zamierzała rozpocząć studia na kierunku inżynierii lotniczej Wydziału Mechanicznego Politechniki Warszawskiej- jej plany pokrzyżowała wojna.</a:t>
            </a:r>
          </a:p>
          <a:p>
            <a:pPr algn="just"/>
            <a:endParaRPr lang="pl-PL">
              <a:cs typeface="Calibri"/>
            </a:endParaRPr>
          </a:p>
          <a:p>
            <a:pPr algn="just"/>
            <a:endParaRPr lang="pl-PL"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96" y="1846468"/>
            <a:ext cx="2806959" cy="4210439"/>
          </a:xfrm>
          <a:prstGeom prst="rect">
            <a:avLst/>
          </a:prstGeom>
        </p:spPr>
      </p:pic>
      <p:pic>
        <p:nvPicPr>
          <p:cNvPr id="4" name="Obraz 4" descr="Obraz zawierający tekst, osoba, ludzie, grupa&#10;&#10;Opis wygenerowany automatycznie">
            <a:extLst>
              <a:ext uri="{FF2B5EF4-FFF2-40B4-BE49-F238E27FC236}">
                <a16:creationId xmlns:a16="http://schemas.microsoft.com/office/drawing/2014/main" id="{60F7BA14-B292-50F8-F4B3-396BB6E9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3" y="3371170"/>
            <a:ext cx="2543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5898C-612A-495E-80E8-3C1CF627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Lotnictwo </a:t>
            </a:r>
            <a:endParaRPr lang="pl-PL" b="1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560E3-AB7C-484B-9492-0E9E7F13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770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Zainteresowanie lotnictwem zaczęło się u niej w wieku lat 12, gdy zaczęła budować modele samolotów.</a:t>
            </a:r>
          </a:p>
          <a:p>
            <a:pPr algn="just"/>
            <a:r>
              <a:rPr lang="pl-PL"/>
              <a:t>W 1937 roku w wieku lat 17 Jadwiga ukończyła kurs Wołyńskiej Szkoły Szybowcowej Ligi Powietrznej i Przeciwgazowej Sokola Góra koło Krzemieńca.</a:t>
            </a:r>
          </a:p>
          <a:p>
            <a:pPr algn="just"/>
            <a:r>
              <a:rPr lang="pl-PL"/>
              <a:t>Kontynuowała go w Bezmiechowej w Bieszczadach zdobywając wszystkie szybowcowe kategorie – od A do D.</a:t>
            </a:r>
          </a:p>
          <a:p>
            <a:pPr algn="just"/>
            <a:r>
              <a:rPr lang="pl-PL"/>
              <a:t>Była członkinią Aeroklubu Warszawskiego.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20" y="2229902"/>
            <a:ext cx="4162350" cy="28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ED1B7-AA9F-4E20-895D-6D06435D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  <a:cs typeface="Calibri Light"/>
              </a:rPr>
              <a:t>Lotnictwo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CDD436-34FA-460E-898E-4DE16D8A0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207829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algn="just"/>
            <a:r>
              <a:rPr lang="pl-PL"/>
              <a:t>W 1939 roku jako najmłodsza w Polsce posiadaczka licencji szybowcowej kategorii D pokonała na szybowcu DELFIN w ciągu 5 godzin trasę 270 kilometrów z Bezmiechowej w Bieszczadach do Łukowa na Podlasiu.</a:t>
            </a:r>
          </a:p>
          <a:p>
            <a:pPr algn="just"/>
            <a:r>
              <a:rPr lang="pl-PL"/>
              <a:t>Prasa pisała:  </a:t>
            </a:r>
            <a:endParaRPr lang="pl-PL" i="1"/>
          </a:p>
          <a:p>
            <a:pPr algn="just"/>
            <a:r>
              <a:rPr lang="pl-PL" i="1"/>
              <a:t>„Młoda szybowniczka kategorii D p. Jadwiga Piłsudska, dokonała w ubiegłą nie-</a:t>
            </a:r>
            <a:br>
              <a:rPr lang="pl-PL" i="1"/>
            </a:br>
            <a:r>
              <a:rPr lang="pl-PL" i="1"/>
              <a:t>dzielę pięknego wyczynu szybowcowego, przelatując ze szkoły szybowcowej w Bezmiechowej do miasta Łukowa na Podlasiu.[...]. Córka wielkiego Marszałka jest najmłodszą pilotką szybowcową kategorii D i jedną z nielicznych kobiet posiadających tę najwyższą kategorię pilota”</a:t>
            </a:r>
            <a:endParaRPr lang="pl-PL" i="1">
              <a:cs typeface="Calibri"/>
            </a:endParaRPr>
          </a:p>
          <a:p>
            <a:pPr algn="just"/>
            <a:r>
              <a:rPr lang="pl-PL"/>
              <a:t>Dzięki temu wyczynowi zdobyła Srebrną Odznakę Szybowcową o numerze 1300.</a:t>
            </a:r>
          </a:p>
          <a:p>
            <a:pPr algn="just"/>
            <a:r>
              <a:rPr lang="pl-PL"/>
              <a:t>Przed wojną wylatała na szybowcach ponad 100 godzin.</a:t>
            </a:r>
          </a:p>
          <a:p>
            <a:endParaRPr lang="pl-PL"/>
          </a:p>
          <a:p>
            <a:pPr marL="0" indent="0">
              <a:buNone/>
            </a:pPr>
            <a:endParaRPr lang="pl-PL"/>
          </a:p>
        </p:txBody>
      </p:sp>
      <p:pic>
        <p:nvPicPr>
          <p:cNvPr id="6" name="Obraz 6" descr="Obraz zawierający tekst, gazeta, paragon&#10;&#10;Opis wygenerowany automatycznie">
            <a:extLst>
              <a:ext uri="{FF2B5EF4-FFF2-40B4-BE49-F238E27FC236}">
                <a16:creationId xmlns:a16="http://schemas.microsoft.com/office/drawing/2014/main" id="{76D9BFBF-343E-35A7-DE24-770BA47F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56" y="1796143"/>
            <a:ext cx="17049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D4E4C-D7F2-4103-BDD3-6BA7155E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Wojna-emigracja-służba</a:t>
            </a:r>
            <a:endParaRPr lang="pl-PL" b="1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A9C620-9BB2-41C0-AEE9-84FEF9D6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W 1939 roku gdy wybuchła wojna, Jadwiga przebywała w Warszawie. </a:t>
            </a:r>
          </a:p>
          <a:p>
            <a:pPr algn="just"/>
            <a:r>
              <a:rPr lang="pl-PL"/>
              <a:t>Przez pierwsze dni września pełniła dyżury w organizacjach społecznych, pomagała ratować rannych od bombardowań, niosła też pomoc dzieciom z ochronki.</a:t>
            </a:r>
          </a:p>
          <a:p>
            <a:pPr algn="just"/>
            <a:r>
              <a:rPr lang="pl-PL"/>
              <a:t>Wraz z matką i siostrą  opuściła Warszawę. Udały się do krewnych na Kresach Wschodnich a stamtąd przeniosły się do Wilna. </a:t>
            </a:r>
          </a:p>
          <a:p>
            <a:pPr algn="just"/>
            <a:r>
              <a:rPr lang="pl-PL"/>
              <a:t>Po napadzie ZSRR na Polskę 17 września 1939 roku jedyną możliwością był wyjazd na Zachód. Przez Rygę i Sztokholm dotarła z rodziną do Londynu.</a:t>
            </a:r>
            <a:endParaRPr lang="pl-PL">
              <a:cs typeface="Calibri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4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4E4B46-DFC1-4855-8A12-0416DA8F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Wojna-emigracja-służba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4D5E32-A95B-4CE3-BAA1-7446BAF9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5477"/>
            <a:ext cx="8218715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>
                <a:ea typeface="+mn-lt"/>
                <a:cs typeface="+mn-lt"/>
              </a:rPr>
              <a:t>W 1940 r. Piłsudska rozpoczęła studia architektoniczne na Uniwersytecie Cambridge.</a:t>
            </a:r>
            <a:endParaRPr lang="pl-PL"/>
          </a:p>
          <a:p>
            <a:pPr algn="just"/>
            <a:r>
              <a:rPr lang="pl-PL"/>
              <a:t>Rozpoczęła starania o przyjęcie do </a:t>
            </a:r>
            <a:r>
              <a:rPr lang="pl-PL" err="1"/>
              <a:t>Air</a:t>
            </a:r>
            <a:r>
              <a:rPr lang="pl-PL"/>
              <a:t> Transport </a:t>
            </a:r>
            <a:r>
              <a:rPr lang="pl-PL" err="1"/>
              <a:t>Auxiliary</a:t>
            </a:r>
            <a:r>
              <a:rPr lang="pl-PL"/>
              <a:t> (ATA) służby pomocniczej </a:t>
            </a:r>
            <a:r>
              <a:rPr lang="pl-PL" err="1"/>
              <a:t>Royal</a:t>
            </a:r>
            <a:r>
              <a:rPr lang="pl-PL"/>
              <a:t> </a:t>
            </a:r>
            <a:r>
              <a:rPr lang="pl-PL" err="1"/>
              <a:t>Air</a:t>
            </a:r>
            <a:r>
              <a:rPr lang="pl-PL"/>
              <a:t> Force zajmującej się rozprowadzaniem wyprodukowanych lub wyremontowanych samolotów  z fabryk i warsztatów na lotniska RAF.</a:t>
            </a:r>
          </a:p>
          <a:p>
            <a:pPr algn="just"/>
            <a:r>
              <a:rPr lang="pl-PL">
                <a:cs typeface="Calibri"/>
              </a:rPr>
              <a:t>Posiadała tylko umiejętności pilotażu szybowców dlatego z początku nie została przyjęta. </a:t>
            </a:r>
          </a:p>
          <a:p>
            <a:endParaRPr lang="pl-PL">
              <a:cs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56" y="1951013"/>
            <a:ext cx="2180878" cy="30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6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958BD4-122E-4A25-9BB1-8FC72E4B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Wojna-emigracja-służba</a:t>
            </a:r>
            <a:endParaRPr lang="pl-PL">
              <a:latin typeface="Arial Black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CBD5A-EAE9-4283-926B-E6BF7FC7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120743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Służbę rozpoczęła 15 lipca 1942 roku  od nauki w szkole pilotażu początkowego IFTS (</a:t>
            </a:r>
            <a:r>
              <a:rPr lang="pl-PL" err="1"/>
              <a:t>Initial</a:t>
            </a:r>
            <a:r>
              <a:rPr lang="pl-PL"/>
              <a:t> Flying Training School) gdzie uzyskała 1 klasę pilota ATA.</a:t>
            </a:r>
          </a:p>
          <a:p>
            <a:pPr algn="just"/>
            <a:r>
              <a:rPr lang="pl-PL"/>
              <a:t>Po ukończeniu kursu zaczęła pracę pilota  rozprowadzającego latając m.in. na samolotach </a:t>
            </a:r>
            <a:r>
              <a:rPr lang="pl-PL" err="1"/>
              <a:t>Tiger</a:t>
            </a:r>
            <a:r>
              <a:rPr lang="pl-PL"/>
              <a:t> </a:t>
            </a:r>
            <a:r>
              <a:rPr lang="pl-PL" err="1"/>
              <a:t>Moth</a:t>
            </a:r>
            <a:r>
              <a:rPr lang="pl-PL"/>
              <a:t>, Miles Magister, </a:t>
            </a:r>
            <a:r>
              <a:rPr lang="pl-PL" err="1"/>
              <a:t>Hawker</a:t>
            </a:r>
            <a:r>
              <a:rPr lang="pl-PL"/>
              <a:t> Hart i </a:t>
            </a:r>
            <a:r>
              <a:rPr lang="pl-PL" err="1"/>
              <a:t>Fairchild</a:t>
            </a:r>
            <a:r>
              <a:rPr lang="pl-PL"/>
              <a:t> Argus.</a:t>
            </a:r>
          </a:p>
          <a:p>
            <a:pPr algn="just"/>
            <a:r>
              <a:rPr lang="pl-PL"/>
              <a:t>Po wylataniu 100 godzin  trafiła do szkoły pilotażu zaawansowanego AFTS (</a:t>
            </a:r>
            <a:r>
              <a:rPr lang="pl-PL" err="1"/>
              <a:t>Advance</a:t>
            </a:r>
            <a:r>
              <a:rPr lang="pl-PL"/>
              <a:t> Flying Training School), zdobywając 2 klasę pilota ATA i uprawnienia do rozprowadzania bojowych samolotów m. in. myśliwców </a:t>
            </a:r>
            <a:r>
              <a:rPr lang="pl-PL" err="1"/>
              <a:t>Spitfire</a:t>
            </a:r>
            <a:r>
              <a:rPr lang="pl-PL"/>
              <a:t> i </a:t>
            </a:r>
            <a:r>
              <a:rPr lang="pl-PL" err="1"/>
              <a:t>Hurricane</a:t>
            </a:r>
            <a:r>
              <a:rPr lang="pl-PL"/>
              <a:t>.</a:t>
            </a:r>
          </a:p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443" y="2246328"/>
            <a:ext cx="2057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28550C-760F-4F80-9B8E-D046FBE2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Arial Black"/>
              </a:rPr>
              <a:t>Wojna-emigracja-służba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2AF0FF-DA42-4F56-BF11-89508086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130143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pl-PL"/>
              <a:t>We wrześniu 1943 roku zdobyła 3 klasę pilota ATA i uprawnienia do pilotowania lekkich samolotów dwusilnikowych </a:t>
            </a:r>
            <a:r>
              <a:rPr lang="pl-PL">
                <a:ea typeface="+mn-lt"/>
                <a:cs typeface="+mn-lt"/>
              </a:rPr>
              <a:t>takich jak Anson, Dragon </a:t>
            </a:r>
            <a:r>
              <a:rPr lang="pl-PL" err="1">
                <a:ea typeface="+mn-lt"/>
                <a:cs typeface="+mn-lt"/>
              </a:rPr>
              <a:t>Rapide</a:t>
            </a:r>
            <a:r>
              <a:rPr lang="pl-PL">
                <a:ea typeface="+mn-lt"/>
                <a:cs typeface="+mn-lt"/>
              </a:rPr>
              <a:t> i Oxford.</a:t>
            </a:r>
            <a:endParaRPr lang="pl-PL"/>
          </a:p>
          <a:p>
            <a:pPr algn="just"/>
            <a:r>
              <a:rPr lang="pl-PL"/>
              <a:t>Po zakończeniu kursu dostała stały przydział do jednostki rozprowadzania samolotów  1 </a:t>
            </a:r>
            <a:r>
              <a:rPr lang="pl-PL" err="1"/>
              <a:t>Ferry</a:t>
            </a:r>
            <a:r>
              <a:rPr lang="pl-PL"/>
              <a:t> </a:t>
            </a:r>
            <a:r>
              <a:rPr lang="pl-PL" err="1"/>
              <a:t>Pool</a:t>
            </a:r>
            <a:r>
              <a:rPr lang="pl-PL"/>
              <a:t> w White </a:t>
            </a:r>
            <a:r>
              <a:rPr lang="pl-PL" err="1"/>
              <a:t>Waltham</a:t>
            </a:r>
            <a:r>
              <a:rPr lang="pl-PL"/>
              <a:t>.</a:t>
            </a:r>
            <a:endParaRPr lang="pl-PL">
              <a:cs typeface="Calibri"/>
            </a:endParaRPr>
          </a:p>
          <a:p>
            <a:pPr algn="just"/>
            <a:r>
              <a:rPr lang="pl-PL"/>
              <a:t>Jadwiga Piłsudska była jedną z 17 polskich pilotów, w tym jedną z trzech Polek w całym </a:t>
            </a:r>
            <a:r>
              <a:rPr lang="pl-PL" err="1"/>
              <a:t>Air</a:t>
            </a:r>
            <a:r>
              <a:rPr lang="pl-PL"/>
              <a:t> Transport </a:t>
            </a:r>
            <a:r>
              <a:rPr lang="pl-PL" err="1"/>
              <a:t>Auxilitary</a:t>
            </a:r>
            <a:r>
              <a:rPr lang="pl-PL"/>
              <a:t>.</a:t>
            </a:r>
          </a:p>
          <a:p>
            <a:pPr algn="just"/>
            <a:r>
              <a:rPr lang="pl-PL"/>
              <a:t>Pod koniec 1943 r rozpoczęła starania o otrzymanie urlopu c</a:t>
            </a:r>
            <a:r>
              <a:rPr lang="pl-PL">
                <a:ea typeface="+mn-lt"/>
                <a:cs typeface="+mn-lt"/>
              </a:rPr>
              <a:t>elem dokończenia przerwanych studiów.</a:t>
            </a:r>
          </a:p>
          <a:p>
            <a:pPr algn="just"/>
            <a:endParaRPr lang="pl-PL">
              <a:cs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86" y="2350633"/>
            <a:ext cx="3546104" cy="23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64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F5E173C5F4064383F86179056D60FC" ma:contentTypeVersion="11" ma:contentTypeDescription="Utwórz nowy dokument." ma:contentTypeScope="" ma:versionID="7772b5222f241c9cbada02b038795b72">
  <xsd:schema xmlns:xsd="http://www.w3.org/2001/XMLSchema" xmlns:xs="http://www.w3.org/2001/XMLSchema" xmlns:p="http://schemas.microsoft.com/office/2006/metadata/properties" xmlns:ns2="a10e4257-700a-46f6-9985-bb2f34f258de" xmlns:ns3="d7677af3-3035-41e4-a278-d491cfb540a9" targetNamespace="http://schemas.microsoft.com/office/2006/metadata/properties" ma:root="true" ma:fieldsID="c53156af5896899fd7defea26eae4a93" ns2:_="" ns3:_="">
    <xsd:import namespace="a10e4257-700a-46f6-9985-bb2f34f258de"/>
    <xsd:import namespace="d7677af3-3035-41e4-a278-d491cfb54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e4257-700a-46f6-9985-bb2f34f25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a5994c2-8f38-4c76-b2ce-bd3e1f461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7af3-3035-41e4-a278-d491cfb540a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1886fe3-74f9-4075-9e33-a3f5d0ec1871}" ma:internalName="TaxCatchAll" ma:showField="CatchAllData" ma:web="d7677af3-3035-41e4-a278-d491cfb54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0e4257-700a-46f6-9985-bb2f34f258de">
      <Terms xmlns="http://schemas.microsoft.com/office/infopath/2007/PartnerControls"/>
    </lcf76f155ced4ddcb4097134ff3c332f>
    <TaxCatchAll xmlns="d7677af3-3035-41e4-a278-d491cfb540a9" xsi:nil="true"/>
  </documentManagement>
</p:properties>
</file>

<file path=customXml/itemProps1.xml><?xml version="1.0" encoding="utf-8"?>
<ds:datastoreItem xmlns:ds="http://schemas.openxmlformats.org/officeDocument/2006/customXml" ds:itemID="{79C6FD87-11A6-4C22-A51D-CD2FCEA7DA47}">
  <ds:schemaRefs>
    <ds:schemaRef ds:uri="a10e4257-700a-46f6-9985-bb2f34f258de"/>
    <ds:schemaRef ds:uri="d7677af3-3035-41e4-a278-d491cfb54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135A21-2925-48B0-BB31-8EB697C19D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D8CE7-425A-4F39-ABC6-6D66424AC78F}">
  <ds:schemaRefs>
    <ds:schemaRef ds:uri="a10e4257-700a-46f6-9985-bb2f34f258de"/>
    <ds:schemaRef ds:uri="d7677af3-3035-41e4-a278-d491cfb540a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Panoramiczny</PresentationFormat>
  <Slides>19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Retrospekcja</vt:lpstr>
      <vt:lpstr>Jadwiga Piłsudska-Jaraczewska   Second Officer  - Air Transport Auxiliary</vt:lpstr>
      <vt:lpstr>Młodość</vt:lpstr>
      <vt:lpstr>Młodość</vt:lpstr>
      <vt:lpstr>Lotnictwo </vt:lpstr>
      <vt:lpstr>Lotnictwo</vt:lpstr>
      <vt:lpstr>Wojna-emigracja-służba</vt:lpstr>
      <vt:lpstr>Wojna-emigracja-służba</vt:lpstr>
      <vt:lpstr>Wojna-emigracja-służba</vt:lpstr>
      <vt:lpstr>Wojna-emigracja-służba</vt:lpstr>
      <vt:lpstr>Wojna-emigracja-służba</vt:lpstr>
      <vt:lpstr>Wojna-emigracja-służba</vt:lpstr>
      <vt:lpstr>Życie na obczyźnie</vt:lpstr>
      <vt:lpstr>Życie na obczyźnie</vt:lpstr>
      <vt:lpstr>Ponownie w kraju</vt:lpstr>
      <vt:lpstr>Ponownie w kraju</vt:lpstr>
      <vt:lpstr>Ponownie w kraju</vt:lpstr>
      <vt:lpstr>Bibliografia </vt:lpstr>
      <vt:lpstr>Quiz – Zapraszamy 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Jadwiga Piłasudska-Jaraczewska</dc:title>
  <dc:creator>Agata</dc:creator>
  <cp:revision>15</cp:revision>
  <dcterms:created xsi:type="dcterms:W3CDTF">2023-04-03T09:53:50Z</dcterms:created>
  <dcterms:modified xsi:type="dcterms:W3CDTF">2023-06-11T10:39:51Z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0x0101001DF5E173C5F4064383F86179056D60FC</vt:lpwstr>
  </property>
  <property fmtid="{D5CDD505-2E9C-101B-9397-08002B2CF9AE}" pid="3" name="MediaServiceImageTags">
    <vt:lpwstr/>
  </property>
</Properties>
</file>